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1"/>
  </p:notesMasterIdLst>
  <p:sldIdLst>
    <p:sldId id="340" r:id="rId2"/>
    <p:sldId id="372" r:id="rId3"/>
    <p:sldId id="314" r:id="rId4"/>
    <p:sldId id="364" r:id="rId5"/>
    <p:sldId id="359" r:id="rId6"/>
    <p:sldId id="346" r:id="rId7"/>
    <p:sldId id="342" r:id="rId8"/>
    <p:sldId id="341" r:id="rId9"/>
    <p:sldId id="347" r:id="rId10"/>
    <p:sldId id="358" r:id="rId11"/>
    <p:sldId id="343" r:id="rId12"/>
    <p:sldId id="344" r:id="rId13"/>
    <p:sldId id="348" r:id="rId14"/>
    <p:sldId id="345" r:id="rId15"/>
    <p:sldId id="349" r:id="rId16"/>
    <p:sldId id="350" r:id="rId17"/>
    <p:sldId id="351" r:id="rId18"/>
    <p:sldId id="352" r:id="rId19"/>
    <p:sldId id="360" r:id="rId20"/>
    <p:sldId id="353" r:id="rId21"/>
    <p:sldId id="354" r:id="rId22"/>
    <p:sldId id="355" r:id="rId23"/>
    <p:sldId id="362" r:id="rId24"/>
    <p:sldId id="363" r:id="rId25"/>
    <p:sldId id="369" r:id="rId26"/>
    <p:sldId id="361" r:id="rId27"/>
    <p:sldId id="357" r:id="rId28"/>
    <p:sldId id="256" r:id="rId29"/>
    <p:sldId id="298" r:id="rId30"/>
    <p:sldId id="356" r:id="rId31"/>
    <p:sldId id="339" r:id="rId32"/>
    <p:sldId id="337" r:id="rId33"/>
    <p:sldId id="370" r:id="rId34"/>
    <p:sldId id="371" r:id="rId35"/>
    <p:sldId id="368" r:id="rId36"/>
    <p:sldId id="334" r:id="rId37"/>
    <p:sldId id="366" r:id="rId38"/>
    <p:sldId id="365" r:id="rId39"/>
    <p:sldId id="373" r:id="rId40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1E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6"/>
    <p:restoredTop sz="66667" autoAdjust="0"/>
  </p:normalViewPr>
  <p:slideViewPr>
    <p:cSldViewPr snapToGrid="0" snapToObjects="1">
      <p:cViewPr varScale="1">
        <p:scale>
          <a:sx n="83" d="100"/>
          <a:sy n="83" d="100"/>
        </p:scale>
        <p:origin x="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21325-333D-A14D-A84F-57B19C305AD2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14F-BDAF-CE46-94BA-41FB62032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8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1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1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4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8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4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177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8180F-DBA9-2640-872D-89E8568FDDA4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stylecheck.a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eorge-labs.com/" TargetMode="Externa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markdown.rstudio.com/flexdashboard/" TargetMode="External"/><Relationship Id="rId5" Type="http://schemas.openxmlformats.org/officeDocument/2006/relationships/hyperlink" Target="https://github.com/airbnb/knowledge-repo" TargetMode="External"/><Relationship Id="rId4" Type="http://schemas.openxmlformats.org/officeDocument/2006/relationships/image" Target="../media/image2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markdown.rstudio.com/flexdashboard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irbnb/knowledge-rep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eorge-lab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91018A-DF60-1149-9CAD-CFE9E29B4DF1}"/>
              </a:ext>
            </a:extLst>
          </p:cNvPr>
          <p:cNvSpPr/>
          <p:nvPr/>
        </p:nvSpPr>
        <p:spPr>
          <a:xfrm>
            <a:off x="1838545" y="363915"/>
            <a:ext cx="8202922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AT" sz="4000" dirty="0"/>
          </a:p>
          <a:p>
            <a:pPr algn="ctr"/>
            <a:r>
              <a:rPr lang="de-AT" sz="4000" dirty="0"/>
              <a:t>A </a:t>
            </a:r>
            <a:r>
              <a:rPr lang="de-AT" sz="4000" dirty="0" err="1"/>
              <a:t>short</a:t>
            </a:r>
            <a:r>
              <a:rPr lang="de-AT" sz="4000" dirty="0"/>
              <a:t> </a:t>
            </a:r>
            <a:r>
              <a:rPr lang="de-AT" sz="4000" dirty="0" err="1"/>
              <a:t>history</a:t>
            </a:r>
            <a:r>
              <a:rPr lang="de-AT" sz="4000" dirty="0"/>
              <a:t> </a:t>
            </a:r>
            <a:r>
              <a:rPr lang="de-AT" sz="4000" dirty="0" err="1"/>
              <a:t>of</a:t>
            </a:r>
            <a:r>
              <a:rPr lang="de-AT" sz="4000" dirty="0"/>
              <a:t> </a:t>
            </a:r>
            <a:r>
              <a:rPr lang="de-AT" sz="4000" dirty="0" err="1"/>
              <a:t>using</a:t>
            </a:r>
            <a:r>
              <a:rPr lang="de-AT" sz="4000" dirty="0"/>
              <a:t> </a:t>
            </a:r>
            <a:br>
              <a:rPr lang="de-AT" sz="4000" dirty="0"/>
            </a:br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in </a:t>
            </a:r>
            <a:r>
              <a:rPr lang="de-AT" sz="4000" dirty="0" err="1"/>
              <a:t>research</a:t>
            </a:r>
            <a:r>
              <a:rPr lang="de-AT" sz="4000" dirty="0"/>
              <a:t> </a:t>
            </a:r>
            <a:r>
              <a:rPr lang="de-AT" sz="4000" dirty="0" err="1"/>
              <a:t>and</a:t>
            </a:r>
            <a:r>
              <a:rPr lang="de-AT" sz="4000" dirty="0"/>
              <a:t> </a:t>
            </a:r>
            <a:r>
              <a:rPr lang="de-AT" sz="4000" dirty="0" err="1"/>
              <a:t>tech</a:t>
            </a:r>
            <a:r>
              <a:rPr lang="de-AT" sz="4000" dirty="0"/>
              <a:t> </a:t>
            </a:r>
            <a:r>
              <a:rPr lang="de-AT" sz="4000" dirty="0" err="1"/>
              <a:t>companies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Vienna R </a:t>
            </a:r>
            <a:r>
              <a:rPr lang="de-AT" sz="4000" dirty="0" err="1"/>
              <a:t>Meetup</a:t>
            </a:r>
            <a:r>
              <a:rPr lang="de-AT" sz="4000" dirty="0"/>
              <a:t>, </a:t>
            </a:r>
            <a:r>
              <a:rPr lang="de-AT" sz="4000" dirty="0" err="1"/>
              <a:t>Dec</a:t>
            </a:r>
            <a:r>
              <a:rPr lang="de-AT" sz="4000" dirty="0"/>
              <a:t> 17th</a:t>
            </a:r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EC394E-E165-2741-8BD6-ACB5390D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55" y="1982229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143783-1B6C-6A4B-A409-F6C79EB072F3}"/>
              </a:ext>
            </a:extLst>
          </p:cNvPr>
          <p:cNvSpPr/>
          <p:nvPr/>
        </p:nvSpPr>
        <p:spPr>
          <a:xfrm>
            <a:off x="4928671" y="363915"/>
            <a:ext cx="202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Christoph </a:t>
            </a:r>
            <a:r>
              <a:rPr lang="de-AT" dirty="0" err="1"/>
              <a:t>Töglhofer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8035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3035300" y="2412846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sz="11500" dirty="0">
                <a:solidFill>
                  <a:schemeClr val="bg1"/>
                </a:solidFill>
                <a:latin typeface="LMRoman10"/>
              </a:rPr>
              <a:t>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isk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is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combination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the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probability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an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event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and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its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potential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impact</a:t>
            </a:r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39D043-72F7-4B41-8AEE-0CB1FC0D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645808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86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4image39486064">
            <a:extLst>
              <a:ext uri="{FF2B5EF4-FFF2-40B4-BE49-F238E27FC236}">
                <a16:creationId xmlns:a16="http://schemas.microsoft.com/office/drawing/2014/main" id="{701AE9E1-7964-6A4F-BF3E-D89D18569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4" b="8055"/>
          <a:stretch/>
        </p:blipFill>
        <p:spPr bwMode="auto">
          <a:xfrm>
            <a:off x="0" y="-98718"/>
            <a:ext cx="12192000" cy="63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7CAC53D-180D-3D48-9A28-9F4377B9CB3E}"/>
              </a:ext>
            </a:extLst>
          </p:cNvPr>
          <p:cNvSpPr/>
          <p:nvPr/>
        </p:nvSpPr>
        <p:spPr>
          <a:xfrm>
            <a:off x="1131375" y="6181331"/>
            <a:ext cx="6927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C.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Töglhofer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2011: 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From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Climate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Variability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Weather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Risk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:  The Impact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of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Snow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Conditions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on </a:t>
            </a:r>
            <a:r>
              <a:rPr lang="de-A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Tourism</a:t>
            </a:r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Demand in Austrian Ski Areas </a:t>
            </a:r>
          </a:p>
          <a:p>
            <a:pPr algn="ctr"/>
            <a:r>
              <a:rPr lang="de-A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608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64image39489808">
            <a:extLst>
              <a:ext uri="{FF2B5EF4-FFF2-40B4-BE49-F238E27FC236}">
                <a16:creationId xmlns:a16="http://schemas.microsoft.com/office/drawing/2014/main" id="{A8DFBF3E-0560-5442-ADED-456511ED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5"/>
          <a:stretch/>
        </p:blipFill>
        <p:spPr bwMode="auto">
          <a:xfrm>
            <a:off x="0" y="459878"/>
            <a:ext cx="12192000" cy="58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63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64image39489184">
            <a:extLst>
              <a:ext uri="{FF2B5EF4-FFF2-40B4-BE49-F238E27FC236}">
                <a16:creationId xmlns:a16="http://schemas.microsoft.com/office/drawing/2014/main" id="{6210EE91-F717-BF4A-B65C-97F8C689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38" y="1054496"/>
            <a:ext cx="9079523" cy="4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17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86image39559920">
            <a:extLst>
              <a:ext uri="{FF2B5EF4-FFF2-40B4-BE49-F238E27FC236}">
                <a16:creationId xmlns:a16="http://schemas.microsoft.com/office/drawing/2014/main" id="{99AC1188-37F5-9149-8953-AF04B58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01" y="324900"/>
            <a:ext cx="8781598" cy="62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19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94image39360608">
            <a:extLst>
              <a:ext uri="{FF2B5EF4-FFF2-40B4-BE49-F238E27FC236}">
                <a16:creationId xmlns:a16="http://schemas.microsoft.com/office/drawing/2014/main" id="{CB17935E-D501-AD4D-8422-BA13C32F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163287"/>
            <a:ext cx="9725891" cy="6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B9FE78-B89B-7C43-AB1E-E5C243048B56}"/>
              </a:ext>
            </a:extLst>
          </p:cNvPr>
          <p:cNvSpPr txBox="1"/>
          <p:nvPr/>
        </p:nvSpPr>
        <p:spPr>
          <a:xfrm>
            <a:off x="2286000" y="849087"/>
            <a:ext cx="1811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Overnight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Stays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707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7FA1B4F-E074-B646-AF50-211553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47700"/>
            <a:ext cx="9829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71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164image40231040">
            <a:extLst>
              <a:ext uri="{FF2B5EF4-FFF2-40B4-BE49-F238E27FC236}">
                <a16:creationId xmlns:a16="http://schemas.microsoft.com/office/drawing/2014/main" id="{830B5FBF-115F-6A4C-AE8C-C06A586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9" y="489856"/>
            <a:ext cx="10608317" cy="58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0868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page164image40233120">
            <a:extLst>
              <a:ext uri="{FF2B5EF4-FFF2-40B4-BE49-F238E27FC236}">
                <a16:creationId xmlns:a16="http://schemas.microsoft.com/office/drawing/2014/main" id="{CB922C69-20B0-B746-A441-3B5826A1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39" y="563335"/>
            <a:ext cx="10371921" cy="57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920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3400" y="2136423"/>
            <a:ext cx="9042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Elect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icity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  <a:p>
            <a:pPr algn="ctr"/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1896831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94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4384134" y="5316047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/>
              </a:rPr>
              <a:t>Christoph Töglhofer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5326386" y="2466120"/>
            <a:ext cx="10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ctoegi</a:t>
            </a:r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F86DDF-A7C6-7242-95E3-9123BF15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89" y="1018733"/>
            <a:ext cx="1422400" cy="1422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315C26-8F80-0645-9CEC-B6C7B8C7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589" y="3733337"/>
            <a:ext cx="1487994" cy="14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29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686707-D3E8-BF40-A16E-F0EE4A63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60" y="851346"/>
            <a:ext cx="5940879" cy="515530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253AC2B-C071-5941-B7C3-163E7CCCDB72}"/>
              </a:ext>
            </a:extLst>
          </p:cNvPr>
          <p:cNvSpPr/>
          <p:nvPr/>
        </p:nvSpPr>
        <p:spPr>
          <a:xfrm>
            <a:off x="1987062" y="6288288"/>
            <a:ext cx="8882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Töglhofer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C. Habsburg-Lothringen, F.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Prettenthaler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N. Rogler, M.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Themessl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2012: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Impacts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of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Climate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Change on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Electricity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Demand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4856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200920-3656-DE46-8146-F2EA6C93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8" y="0"/>
            <a:ext cx="7434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3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448CE07-78D0-9C4C-ABA6-9813AF53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0"/>
            <a:ext cx="1021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12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1896831"/>
            <a:ext cx="3060700" cy="23673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9750" y="2469599"/>
            <a:ext cx="90424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You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Life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</p:txBody>
      </p:sp>
    </p:spTree>
    <p:extLst>
      <p:ext uri="{BB962C8B-B14F-4D97-AF65-F5344CB8AC3E}">
        <p14:creationId xmlns:p14="http://schemas.microsoft.com/office/powerpoint/2010/main" val="13800634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DA7BC56-33E1-C548-AEB1-E43CFD14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97" y="-59267"/>
            <a:ext cx="12256994" cy="736864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F6E1E9BB-0022-854E-B71D-2CD3BDE9EFA2}"/>
              </a:ext>
            </a:extLst>
          </p:cNvPr>
          <p:cNvSpPr/>
          <p:nvPr/>
        </p:nvSpPr>
        <p:spPr>
          <a:xfrm>
            <a:off x="4285502" y="2689761"/>
            <a:ext cx="3556000" cy="3139321"/>
          </a:xfrm>
          <a:prstGeom prst="rect">
            <a:avLst/>
          </a:prstGeom>
          <a:solidFill>
            <a:srgbClr val="E7E6E6">
              <a:alpha val="58039"/>
            </a:srgbClr>
          </a:solidFill>
        </p:spPr>
        <p:txBody>
          <a:bodyPr wrap="square">
            <a:spAutoFit/>
          </a:bodyPr>
          <a:lstStyle/>
          <a:p>
            <a:r>
              <a:rPr lang="de-AT" dirty="0">
                <a:latin typeface="Slack-Lato"/>
              </a:rPr>
              <a:t>UI: </a:t>
            </a:r>
            <a:r>
              <a:rPr lang="de-AT" dirty="0" err="1">
                <a:latin typeface="Slack-Lato"/>
              </a:rPr>
              <a:t>Shiny</a:t>
            </a:r>
            <a:r>
              <a:rPr lang="de-AT" dirty="0">
                <a:latin typeface="Slack-Lato"/>
              </a:rPr>
              <a:t> </a:t>
            </a:r>
          </a:p>
          <a:p>
            <a:r>
              <a:rPr lang="de-AT" dirty="0" err="1">
                <a:latin typeface="Slack-Lato"/>
              </a:rPr>
              <a:t>Chart:JS</a:t>
            </a:r>
            <a:endParaRPr lang="de-AT" dirty="0">
              <a:latin typeface="Slack-Lato"/>
            </a:endParaRPr>
          </a:p>
          <a:p>
            <a:r>
              <a:rPr lang="de-AT" dirty="0">
                <a:latin typeface="Slack-Lato"/>
              </a:rPr>
              <a:t>Backend / </a:t>
            </a:r>
            <a:r>
              <a:rPr lang="de-AT" dirty="0" err="1">
                <a:latin typeface="Slack-Lato"/>
              </a:rPr>
              <a:t>models</a:t>
            </a:r>
            <a:r>
              <a:rPr lang="de-AT" dirty="0">
                <a:latin typeface="Slack-Lato"/>
              </a:rPr>
              <a:t>: R</a:t>
            </a:r>
          </a:p>
          <a:p>
            <a:endParaRPr lang="de-AT" dirty="0">
              <a:latin typeface="Slack-Lato"/>
            </a:endParaRPr>
          </a:p>
          <a:p>
            <a:endParaRPr lang="de-AT" dirty="0">
              <a:latin typeface="Slack-Lato"/>
            </a:endParaRPr>
          </a:p>
          <a:p>
            <a:r>
              <a:rPr lang="de-AT" dirty="0">
                <a:latin typeface="Slack-Lato"/>
              </a:rPr>
              <a:t>R / JS </a:t>
            </a:r>
          </a:p>
          <a:p>
            <a:r>
              <a:rPr lang="de-AT" dirty="0" err="1">
                <a:latin typeface="Slack-Lato"/>
              </a:rPr>
              <a:t>session$sendCustomMessage</a:t>
            </a:r>
            <a:r>
              <a:rPr lang="de-AT" dirty="0">
                <a:latin typeface="Slack-Lato"/>
              </a:rPr>
              <a:t>() </a:t>
            </a:r>
          </a:p>
          <a:p>
            <a:r>
              <a:rPr lang="de-AT" dirty="0" err="1">
                <a:latin typeface="Slack-Lato"/>
              </a:rPr>
              <a:t>onInputChange</a:t>
            </a:r>
            <a:r>
              <a:rPr lang="de-AT" dirty="0">
                <a:latin typeface="Slack-Lato"/>
              </a:rPr>
              <a:t>(). </a:t>
            </a:r>
          </a:p>
          <a:p>
            <a:endParaRPr lang="de-AT" dirty="0">
              <a:latin typeface="Slack-Lato"/>
            </a:endParaRPr>
          </a:p>
          <a:p>
            <a:r>
              <a:rPr lang="de-AT" dirty="0" err="1">
                <a:latin typeface="Slack-Lato"/>
              </a:rPr>
              <a:t>jQuery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chart.js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Promises</a:t>
            </a:r>
            <a:r>
              <a:rPr lang="de-AT" dirty="0">
                <a:latin typeface="Slack-Lato"/>
              </a:rPr>
              <a:t>, </a:t>
            </a:r>
            <a:r>
              <a:rPr lang="de-AT" dirty="0" err="1">
                <a:latin typeface="Slack-Lato"/>
              </a:rPr>
              <a:t>future</a:t>
            </a:r>
            <a:r>
              <a:rPr lang="de-AT" dirty="0">
                <a:latin typeface="Slack-Lato"/>
              </a:rPr>
              <a:t> </a:t>
            </a:r>
          </a:p>
          <a:p>
            <a:endParaRPr lang="de-AT" dirty="0">
              <a:latin typeface="Slack-La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F07CC6-DD67-0344-98BF-2810506F07A6}"/>
              </a:ext>
            </a:extLst>
          </p:cNvPr>
          <p:cNvSpPr/>
          <p:nvPr/>
        </p:nvSpPr>
        <p:spPr>
          <a:xfrm>
            <a:off x="4787031" y="6488668"/>
            <a:ext cx="25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rgbClr val="1D1C1D"/>
                </a:solidFill>
                <a:latin typeface="Slack-Lato"/>
              </a:rPr>
              <a:t> </a:t>
            </a:r>
            <a:r>
              <a:rPr lang="de-AT" u="sng" dirty="0">
                <a:latin typeface="Slack-Lato"/>
                <a:hlinkClick r:id="rId3"/>
              </a:rPr>
              <a:t>https://lifestylecheck.at/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6262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5B83466-4310-DC42-8A25-27A98559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0"/>
            <a:ext cx="9279467" cy="68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30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4A77223-9742-2B40-9439-88955671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37312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758825" y="2542656"/>
            <a:ext cx="104203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Perfo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mance</a:t>
            </a:r>
            <a:endParaRPr lang="de-AT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6618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B55EA08-D0E0-BB49-A4D9-2FAA85BDF8B7}"/>
              </a:ext>
            </a:extLst>
          </p:cNvPr>
          <p:cNvSpPr/>
          <p:nvPr/>
        </p:nvSpPr>
        <p:spPr>
          <a:xfrm>
            <a:off x="2006600" y="2603500"/>
            <a:ext cx="17780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David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Fast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SW </a:t>
            </a:r>
            <a:r>
              <a:rPr lang="de-DE" dirty="0" err="1"/>
              <a:t>vendor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E0B0D8B-05B2-9346-8C33-2FC43136E398}"/>
              </a:ext>
            </a:extLst>
          </p:cNvPr>
          <p:cNvSpPr/>
          <p:nvPr/>
        </p:nvSpPr>
        <p:spPr>
          <a:xfrm>
            <a:off x="5511800" y="1358900"/>
            <a:ext cx="4800600" cy="414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/>
              <a:t>Goliath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Slow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Large </a:t>
            </a:r>
            <a:r>
              <a:rPr lang="de-DE" dirty="0" err="1"/>
              <a:t>corporate</a:t>
            </a:r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93099B5F-77B1-534E-96BF-61C7AE0A8726}"/>
              </a:ext>
            </a:extLst>
          </p:cNvPr>
          <p:cNvCxnSpPr>
            <a:cxnSpLocks/>
          </p:cNvCxnSpPr>
          <p:nvPr/>
        </p:nvCxnSpPr>
        <p:spPr>
          <a:xfrm>
            <a:off x="3285641" y="2898183"/>
            <a:ext cx="4339525" cy="40295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7BBA683-E533-D74E-88C7-5C1D8CB40996}"/>
              </a:ext>
            </a:extLst>
          </p:cNvPr>
          <p:cNvCxnSpPr>
            <a:cxnSpLocks/>
          </p:cNvCxnSpPr>
          <p:nvPr/>
        </p:nvCxnSpPr>
        <p:spPr>
          <a:xfrm flipV="1">
            <a:off x="3502617" y="3301139"/>
            <a:ext cx="4122549" cy="71292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F09FA9C-6E41-7B42-A3ED-77DFF76CBD0F}"/>
              </a:ext>
            </a:extLst>
          </p:cNvPr>
          <p:cNvCxnSpPr>
            <a:cxnSpLocks/>
          </p:cNvCxnSpPr>
          <p:nvPr/>
        </p:nvCxnSpPr>
        <p:spPr>
          <a:xfrm flipV="1">
            <a:off x="3394129" y="2464231"/>
            <a:ext cx="4076054" cy="964772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BE34C3B-B430-C448-BD56-B5958639D1D9}"/>
              </a:ext>
            </a:extLst>
          </p:cNvPr>
          <p:cNvCxnSpPr>
            <a:cxnSpLocks/>
          </p:cNvCxnSpPr>
          <p:nvPr/>
        </p:nvCxnSpPr>
        <p:spPr>
          <a:xfrm>
            <a:off x="3394129" y="3429000"/>
            <a:ext cx="3657600" cy="693549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4719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018"/>
          <p:cNvSpPr txBox="1"/>
          <p:nvPr/>
        </p:nvSpPr>
        <p:spPr>
          <a:xfrm>
            <a:off x="156107" y="944790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 err="1"/>
              <a:t>Ge</a:t>
            </a:r>
            <a:r>
              <a:rPr lang="de-DE" sz="10000" b="1" dirty="0"/>
              <a:t>                </a:t>
            </a:r>
            <a:r>
              <a:rPr lang="de-DE" sz="10000" b="1" dirty="0" err="1"/>
              <a:t>ge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7" y="2245304"/>
            <a:ext cx="3060700" cy="23673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582" y="2927620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48980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599" y="-142508"/>
            <a:ext cx="12750800" cy="710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6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4C59C0-3304-2147-84BB-718AD7161A82}"/>
              </a:ext>
            </a:extLst>
          </p:cNvPr>
          <p:cNvSpPr/>
          <p:nvPr/>
        </p:nvSpPr>
        <p:spPr>
          <a:xfrm>
            <a:off x="2412316" y="6102350"/>
            <a:ext cx="65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>
                <a:latin typeface="medium-content-sans-serif-font"/>
              </a:rPr>
              <a:t>Source: Monica </a:t>
            </a:r>
            <a:r>
              <a:rPr lang="de-AT" sz="1400" dirty="0" err="1">
                <a:latin typeface="medium-content-sans-serif-font"/>
              </a:rPr>
              <a:t>Rogati’s</a:t>
            </a:r>
            <a:r>
              <a:rPr lang="de-AT" sz="1400" dirty="0">
                <a:latin typeface="medium-content-sans-serif-font"/>
              </a:rPr>
              <a:t> Medium </a:t>
            </a:r>
            <a:r>
              <a:rPr lang="de-AT" sz="1400" dirty="0" err="1">
                <a:latin typeface="medium-content-sans-serif-font"/>
              </a:rPr>
              <a:t>post</a:t>
            </a:r>
            <a:r>
              <a:rPr lang="de-AT" sz="1400" dirty="0">
                <a:latin typeface="medium-content-sans-serif-font"/>
              </a:rPr>
              <a:t> “The AI </a:t>
            </a:r>
            <a:r>
              <a:rPr lang="de-AT" sz="1400" dirty="0" err="1">
                <a:latin typeface="medium-content-sans-serif-font"/>
              </a:rPr>
              <a:t>Hierarchy</a:t>
            </a:r>
            <a:r>
              <a:rPr lang="de-AT" sz="1400" dirty="0">
                <a:latin typeface="medium-content-sans-serif-font"/>
              </a:rPr>
              <a:t> </a:t>
            </a:r>
            <a:r>
              <a:rPr lang="de-AT" sz="1400" dirty="0" err="1">
                <a:latin typeface="medium-content-sans-serif-font"/>
              </a:rPr>
              <a:t>of</a:t>
            </a:r>
            <a:r>
              <a:rPr lang="de-AT" sz="1400" dirty="0">
                <a:latin typeface="medium-content-sans-serif-font"/>
              </a:rPr>
              <a:t> Needs”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6E3C9-7428-034D-8B4A-DF6D23C7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79" y="755650"/>
            <a:ext cx="834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55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descr="George_PK-5Mio_Infographic-4Draft-3.mp4">
            <a:hlinkClick r:id="" action="ppaction://media"/>
            <a:extLst>
              <a:ext uri="{FF2B5EF4-FFF2-40B4-BE49-F238E27FC236}">
                <a16:creationId xmlns:a16="http://schemas.microsoft.com/office/drawing/2014/main" id="{13640AE6-AA34-A74F-ABEB-B84574A1E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25500" y="-63500"/>
            <a:ext cx="14109700" cy="70548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07B6654-F910-D045-8342-55A0AD4341F5}"/>
              </a:ext>
            </a:extLst>
          </p:cNvPr>
          <p:cNvSpPr/>
          <p:nvPr/>
        </p:nvSpPr>
        <p:spPr>
          <a:xfrm>
            <a:off x="4958681" y="6488668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5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F60B103-7C24-6E46-B623-0D340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1615640"/>
            <a:ext cx="2186355" cy="169412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DD98A0-9D3A-CC41-80B1-E02E76E9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64" y="1919419"/>
            <a:ext cx="4913776" cy="14544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D7A919-FD7C-2944-95D8-83B360A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012" y="1630822"/>
            <a:ext cx="2752071" cy="14264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DB6554B-163F-F84A-90C2-633B7458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" y="3642932"/>
            <a:ext cx="3280887" cy="32808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5B3EF9-D199-884E-ABB3-69B7EA62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584" y="4340562"/>
            <a:ext cx="2203126" cy="1653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E698FE-EE75-0349-90C3-68D1B87DD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2566" y="4865954"/>
            <a:ext cx="2353372" cy="8348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C89F164-BAC6-6646-99E2-B3631F05268D}"/>
              </a:ext>
            </a:extLst>
          </p:cNvPr>
          <p:cNvSpPr/>
          <p:nvPr/>
        </p:nvSpPr>
        <p:spPr>
          <a:xfrm>
            <a:off x="4125641" y="427362"/>
            <a:ext cx="3613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latin typeface="Arial" panose="020B0604020202020204" pitchFamily="34" charset="0"/>
              </a:rPr>
              <a:t>Data Technology</a:t>
            </a:r>
          </a:p>
        </p:txBody>
      </p:sp>
    </p:spTree>
    <p:extLst>
      <p:ext uri="{BB962C8B-B14F-4D97-AF65-F5344CB8AC3E}">
        <p14:creationId xmlns:p14="http://schemas.microsoft.com/office/powerpoint/2010/main" val="185302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12C368-0AE2-0445-909D-FDE19D1F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19" y="1886995"/>
            <a:ext cx="1648032" cy="12769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B504D8-6659-C847-AB99-D3D20BC72E26}"/>
              </a:ext>
            </a:extLst>
          </p:cNvPr>
          <p:cNvSpPr txBox="1"/>
          <p:nvPr/>
        </p:nvSpPr>
        <p:spPr>
          <a:xfrm>
            <a:off x="2223387" y="3585040"/>
            <a:ext cx="28682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Reporting Engine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Markdown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Flex Dashboard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AECA56-76B7-4C49-AEA5-77476BBC2EBE}"/>
              </a:ext>
            </a:extLst>
          </p:cNvPr>
          <p:cNvSpPr/>
          <p:nvPr/>
        </p:nvSpPr>
        <p:spPr>
          <a:xfrm>
            <a:off x="4349368" y="706638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latin typeface="Arial" panose="020B0604020202020204" pitchFamily="34" charset="0"/>
              </a:rPr>
              <a:t>Insights</a:t>
            </a:r>
            <a:r>
              <a:rPr lang="de-AT" sz="3600" dirty="0">
                <a:latin typeface="Arial" panose="020B0604020202020204" pitchFamily="34" charset="0"/>
              </a:rPr>
              <a:t> Sharing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58A5-51F5-1C44-A17A-F92DB96B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84" y="2357489"/>
            <a:ext cx="2417788" cy="71566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59063D-E4F1-0541-A056-45A150FFDF81}"/>
              </a:ext>
            </a:extLst>
          </p:cNvPr>
          <p:cNvSpPr txBox="1"/>
          <p:nvPr/>
        </p:nvSpPr>
        <p:spPr>
          <a:xfrm>
            <a:off x="7972978" y="3974676"/>
            <a:ext cx="1769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Notebooks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FFB38AE-1300-9144-83E9-FBB7E28FB772}"/>
              </a:ext>
            </a:extLst>
          </p:cNvPr>
          <p:cNvSpPr/>
          <p:nvPr/>
        </p:nvSpPr>
        <p:spPr>
          <a:xfrm>
            <a:off x="6817972" y="5257883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/>
              </a:rPr>
              <a:t>https://github.com/airbnb/knowledge-repo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54E90B-03A5-E04D-B3E1-6CE5FEC0B758}"/>
              </a:ext>
            </a:extLst>
          </p:cNvPr>
          <p:cNvSpPr/>
          <p:nvPr/>
        </p:nvSpPr>
        <p:spPr>
          <a:xfrm>
            <a:off x="1487376" y="5721039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6"/>
              </a:rPr>
              <a:t>https://rmarkdown.rstudio.com/flexdashboard/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66D6E-04D6-B04A-B436-FEC191CDC546}"/>
              </a:ext>
            </a:extLst>
          </p:cNvPr>
          <p:cNvSpPr txBox="1"/>
          <p:nvPr/>
        </p:nvSpPr>
        <p:spPr>
          <a:xfrm>
            <a:off x="7648718" y="4793341"/>
            <a:ext cx="251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Knowledge</a:t>
            </a:r>
            <a:r>
              <a:rPr lang="de-DE" dirty="0"/>
              <a:t> </a:t>
            </a:r>
            <a:r>
              <a:rPr lang="de-DE" sz="2800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8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69A0C5E-F13F-7B4B-AF85-091D497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5754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59507A9-2B51-CA42-9B27-8D5E5CBFD6E7}"/>
              </a:ext>
            </a:extLst>
          </p:cNvPr>
          <p:cNvSpPr/>
          <p:nvPr/>
        </p:nvSpPr>
        <p:spPr>
          <a:xfrm>
            <a:off x="3579648" y="6380180"/>
            <a:ext cx="4780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https://rmarkdown.rstudio.com/flexdashboard/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159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FBA82AB-882E-AD44-A98D-11BB4937E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7"/>
          <a:stretch/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32EF568-5439-0B4F-B585-FAEFB0D9B00A}"/>
              </a:ext>
            </a:extLst>
          </p:cNvPr>
          <p:cNvSpPr/>
          <p:nvPr/>
        </p:nvSpPr>
        <p:spPr>
          <a:xfrm>
            <a:off x="3795802" y="6488668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https://github.com/airbnb/knowledge-repo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435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48" y="1931262"/>
            <a:ext cx="3060700" cy="2367392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-56734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P   </a:t>
            </a:r>
            <a:r>
              <a:rPr lang="de-DE" sz="10000" b="1" dirty="0" err="1"/>
              <a:t>we</a:t>
            </a:r>
            <a:r>
              <a:rPr lang="de-DE" sz="10000" b="1" dirty="0"/>
              <a:t>        </a:t>
            </a:r>
            <a:r>
              <a:rPr lang="de-DE" sz="10000" b="1" dirty="0" err="1"/>
              <a:t>up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27" y="3026311"/>
            <a:ext cx="795215" cy="12723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72804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D6886A-374D-4047-8FAA-3DDFEDDE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"/>
            <a:ext cx="12192000" cy="64496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31CEE6-7289-934F-A6FB-CD880A3DD2AB}"/>
              </a:ext>
            </a:extLst>
          </p:cNvPr>
          <p:cNvSpPr/>
          <p:nvPr/>
        </p:nvSpPr>
        <p:spPr>
          <a:xfrm>
            <a:off x="5148274" y="6451600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1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5A1D4A-B9B3-0C43-A992-07C7D17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300"/>
            <a:ext cx="12192000" cy="58950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8414249-15C8-F642-8CD7-DAA1B6580C43}"/>
              </a:ext>
            </a:extLst>
          </p:cNvPr>
          <p:cNvSpPr txBox="1"/>
          <p:nvPr/>
        </p:nvSpPr>
        <p:spPr>
          <a:xfrm>
            <a:off x="671593" y="6411723"/>
            <a:ext cx="875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M. Platzer, C. </a:t>
            </a:r>
            <a:r>
              <a:rPr lang="de-DE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Toeglhofer</a:t>
            </a:r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2018: P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rivacy-Preserving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Sharing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Financial Transaction Data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with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Deep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Generative Models </a:t>
            </a:r>
          </a:p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E37C989-AAC9-EF47-90C0-04400E151608}"/>
              </a:ext>
            </a:extLst>
          </p:cNvPr>
          <p:cNvSpPr/>
          <p:nvPr/>
        </p:nvSpPr>
        <p:spPr>
          <a:xfrm>
            <a:off x="3862169" y="291841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Synthetic</a:t>
            </a:r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de-AT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  <a:endParaRPr lang="de-AT" sz="3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58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8541118-1C24-C240-ADDF-FD721815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2"/>
          <a:stretch/>
        </p:blipFill>
        <p:spPr>
          <a:xfrm>
            <a:off x="0" y="984737"/>
            <a:ext cx="12192000" cy="56573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E7C236-E8D9-FC4E-9946-D04054546915}"/>
              </a:ext>
            </a:extLst>
          </p:cNvPr>
          <p:cNvSpPr/>
          <p:nvPr/>
        </p:nvSpPr>
        <p:spPr>
          <a:xfrm>
            <a:off x="4621586" y="444683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790862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4384134" y="5316047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/>
              </a:rPr>
              <a:t>Christoph Töglhofer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5326386" y="2466120"/>
            <a:ext cx="107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ctoegi</a:t>
            </a:r>
            <a:endParaRPr lang="de-DE" sz="2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F86DDF-A7C6-7242-95E3-9123BF15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89" y="1018733"/>
            <a:ext cx="1422400" cy="1422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315C26-8F80-0645-9CEC-B6C7B8C73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589" y="3733337"/>
            <a:ext cx="1487994" cy="14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CC332C-BB5F-AE46-973C-B2BECAF1598E}"/>
              </a:ext>
            </a:extLst>
          </p:cNvPr>
          <p:cNvSpPr txBox="1"/>
          <p:nvPr/>
        </p:nvSpPr>
        <p:spPr>
          <a:xfrm>
            <a:off x="4685389" y="2906486"/>
            <a:ext cx="2805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skill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R </a:t>
            </a:r>
            <a:r>
              <a:rPr lang="de-DE" dirty="0" err="1"/>
              <a:t>Shiny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(will follow)</a:t>
            </a:r>
          </a:p>
        </p:txBody>
      </p:sp>
    </p:spTree>
    <p:extLst>
      <p:ext uri="{BB962C8B-B14F-4D97-AF65-F5344CB8AC3E}">
        <p14:creationId xmlns:p14="http://schemas.microsoft.com/office/powerpoint/2010/main" val="20978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2584450" y="2056072"/>
            <a:ext cx="64008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>
                <a:latin typeface="LMRoman10"/>
              </a:rPr>
              <a:t>A             T</a:t>
            </a:r>
            <a:endParaRPr lang="de-AT" sz="115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607484-444F-5447-8DD2-EA4F25EE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803400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40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DCC21E-1A8B-D444-9E8B-A6B2DF4F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37907"/>
            <a:ext cx="13489448" cy="6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11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9DC39B-E8DD-D64F-9863-80BC476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330450"/>
            <a:ext cx="7531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23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946B659-2287-334E-BC2B-E391EFFA7BFF}"/>
              </a:ext>
            </a:extLst>
          </p:cNvPr>
          <p:cNvSpPr/>
          <p:nvPr/>
        </p:nvSpPr>
        <p:spPr>
          <a:xfrm>
            <a:off x="3230430" y="6295292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1A9BBD-7B1A-2D4A-91A4-1227A2BA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8" y="1529861"/>
            <a:ext cx="4167584" cy="33753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D7AC37-0C4B-0649-B5C4-6D6C3D01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69" y="1529861"/>
            <a:ext cx="3829140" cy="3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6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5E6BF4-72EE-014C-91C1-74EC335F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38" y="1451155"/>
            <a:ext cx="7136724" cy="3955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0ACEAAD-5BC3-A545-83A4-2E912F7212F2}"/>
              </a:ext>
            </a:extLst>
          </p:cNvPr>
          <p:cNvSpPr/>
          <p:nvPr/>
        </p:nvSpPr>
        <p:spPr>
          <a:xfrm>
            <a:off x="3195263" y="6277709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970804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310</Words>
  <Application>Microsoft Macintosh PowerPoint</Application>
  <PresentationFormat>Breitbild</PresentationFormat>
  <Paragraphs>93</Paragraphs>
  <Slides>39</Slides>
  <Notes>14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George Neue Black</vt:lpstr>
      <vt:lpstr>George Neue Bold</vt:lpstr>
      <vt:lpstr>LMRoman10</vt:lpstr>
      <vt:lpstr>medium-content-sans-serif-font</vt:lpstr>
      <vt:lpstr>Slack-Lato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Microsoft Office User</dc:creator>
  <cp:lastModifiedBy>Microsoft Office User</cp:lastModifiedBy>
  <cp:revision>159</cp:revision>
  <cp:lastPrinted>2019-10-18T19:29:06Z</cp:lastPrinted>
  <dcterms:created xsi:type="dcterms:W3CDTF">2019-07-30T12:11:29Z</dcterms:created>
  <dcterms:modified xsi:type="dcterms:W3CDTF">2019-12-15T17:39:52Z</dcterms:modified>
</cp:coreProperties>
</file>